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8" r:id="rId10"/>
    <p:sldId id="267" r:id="rId11"/>
    <p:sldId id="265" r:id="rId12"/>
    <p:sldId id="266" r:id="rId13"/>
  </p:sldIdLst>
  <p:sldSz cx="9144000" cy="6858000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140600DC-F0A0-4A0D-A669-BFB13E29CFD7}" type="slidenum">
              <a:t>‹#›</a:t>
            </a:fld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050927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238BDC61-C733-46F9-BDA2-B60EA7A115E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40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 kern="1200">
        <a:ln>
          <a:noFill/>
        </a:ln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0834AA-590B-4800-B8A4-2D5943E80FD6}" type="datetime1">
              <a:rPr lang="en-US" smtClean="0"/>
              <a:pPr lvl="0"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0992B4-478C-4462-A173-A0A74381824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9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0834AA-590B-4800-B8A4-2D5943E80FD6}" type="datetime1">
              <a:rPr lang="en-US" smtClean="0"/>
              <a:pPr lvl="0"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C9E4DE8-6C88-46D0-8EE4-86913B68151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9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0834AA-590B-4800-B8A4-2D5943E80FD6}" type="datetime1">
              <a:rPr lang="en-US" smtClean="0"/>
              <a:pPr lvl="0"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4BD764-9652-4890-80B7-47BE9EC7BF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7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0834AA-590B-4800-B8A4-2D5943E80FD6}" type="datetime1">
              <a:rPr lang="en-US" smtClean="0"/>
              <a:pPr lvl="0"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50CC086-2C71-4677-B5FD-03965B7883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0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0834AA-590B-4800-B8A4-2D5943E80FD6}" type="datetime1">
              <a:rPr lang="en-US" smtClean="0"/>
              <a:pPr lvl="0"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E329489-5E20-4826-B654-2013B8AF99A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4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0834AA-590B-4800-B8A4-2D5943E80FD6}" type="datetime1">
              <a:rPr lang="en-US" smtClean="0"/>
              <a:pPr lvl="0"/>
              <a:t>8/25/2019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506705-0167-4801-803B-2A71F7DDCF5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0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0834AA-590B-4800-B8A4-2D5943E80FD6}" type="datetime1">
              <a:rPr lang="en-US" smtClean="0"/>
              <a:pPr lvl="0"/>
              <a:t>8/25/2019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220C6A4-050F-4C7C-A6C3-8F556EAA825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8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0834AA-590B-4800-B8A4-2D5943E80FD6}" type="datetime1">
              <a:rPr lang="en-US" smtClean="0"/>
              <a:pPr lvl="0"/>
              <a:t>8/25/2019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3FB705F-0E21-4DE2-866F-029B61CD684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5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0834AA-590B-4800-B8A4-2D5943E80FD6}" type="datetime1">
              <a:rPr lang="en-US" smtClean="0"/>
              <a:pPr lvl="0"/>
              <a:t>8/25/2019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6F9178-784F-41C8-98AF-D40F00B74F7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9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0834AA-590B-4800-B8A4-2D5943E80FD6}" type="datetime1">
              <a:rPr lang="en-US" smtClean="0"/>
              <a:pPr lvl="0"/>
              <a:t>8/25/2019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EE245D-ED3A-4DD7-8E29-251873FE833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6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0834AA-590B-4800-B8A4-2D5943E80FD6}" type="datetime1">
              <a:rPr lang="en-US" smtClean="0"/>
              <a:pPr lvl="0"/>
              <a:t>8/25/2019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CF6034D-183D-474A-9D8C-B03ED5898F6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3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/>
              <a:t>Click to edit the title text formatClick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9pPr>
          </a:lstStyle>
          <a:p>
            <a:pPr lvl="0"/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  <a:p>
            <a:pPr lvl="4"/>
            <a:r>
              <a:rPr lang="en-US"/>
              <a:t>Fifth Outline Level</a:t>
            </a:r>
          </a:p>
          <a:p>
            <a:pPr lvl="5"/>
            <a:r>
              <a:rPr lang="en-US"/>
              <a:t>Sixth Outline Level</a:t>
            </a:r>
          </a:p>
          <a:p>
            <a:pPr lvl="6"/>
            <a:r>
              <a:rPr lang="en-US"/>
              <a:t>Seventh Outline Level</a:t>
            </a:r>
          </a:p>
          <a:p>
            <a:pPr lvl="7"/>
            <a:r>
              <a:rPr lang="en-US"/>
              <a:t>Eighth Outline Level</a:t>
            </a:r>
          </a:p>
          <a:p>
            <a:pPr lvl="0"/>
            <a:r>
              <a:rPr lang="en-US"/>
              <a:t>Ninth Outline LevelClick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BB0834AA-590B-4800-B8A4-2D5943E80FD6}" type="datetime1">
              <a:rPr lang="en-US"/>
              <a:pPr lvl="0"/>
              <a:t>8/25/2019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en-US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1798B314-7F19-4D8D-9805-4BF5E25B3BCD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en-US" sz="4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Lucida Sans" pitchFamily="2"/>
        </a:defRPr>
      </a:lvl1pPr>
    </p:titleStyle>
    <p:bodyStyle>
      <a:lvl1pPr lvl="0">
        <a:buSzPct val="45000"/>
        <a:buFont typeface="StarSymbol"/>
        <a:buChar char="●"/>
        <a:tabLst/>
        <a:defRPr lang="en-US" sz="3200" b="0" i="0" u="none" strike="noStrike" spc="0">
          <a:solidFill>
            <a:srgbClr val="000000"/>
          </a:solidFill>
          <a:latin typeface="Calibri" pitchFamily="18"/>
        </a:defRPr>
      </a:lvl1pPr>
      <a:lvl2pPr lvl="1">
        <a:buSzPct val="75000"/>
        <a:buFont typeface="StarSymbol"/>
        <a:buChar char="–"/>
        <a:tabLst/>
        <a:defRPr lang="en-US" sz="3200" b="0" i="0" u="none" strike="noStrike" spc="0">
          <a:solidFill>
            <a:srgbClr val="000000"/>
          </a:solidFill>
          <a:latin typeface="Calibri" pitchFamily="18"/>
        </a:defRPr>
      </a:lvl2pPr>
      <a:lvl3pPr lvl="2">
        <a:buSzPct val="45000"/>
        <a:buFont typeface="StarSymbol"/>
        <a:buChar char="●"/>
        <a:tabLst/>
        <a:defRPr lang="en-US" sz="3200" b="0" i="0" u="none" strike="noStrike" spc="0">
          <a:solidFill>
            <a:srgbClr val="000000"/>
          </a:solidFill>
          <a:latin typeface="Calibri" pitchFamily="18"/>
        </a:defRPr>
      </a:lvl3pPr>
      <a:lvl4pPr lvl="3">
        <a:buSzPct val="75000"/>
        <a:buFont typeface="StarSymbol"/>
        <a:buChar char="–"/>
        <a:tabLst/>
        <a:defRPr lang="en-US" sz="3200" b="0" i="0" u="none" strike="noStrike" spc="0">
          <a:solidFill>
            <a:srgbClr val="000000"/>
          </a:solidFill>
          <a:latin typeface="Calibri" pitchFamily="18"/>
        </a:defRPr>
      </a:lvl4pPr>
      <a:lvl5pPr lvl="4">
        <a:buSzPct val="45000"/>
        <a:buFont typeface="StarSymbol"/>
        <a:buChar char="●"/>
        <a:tabLst/>
        <a:defRPr lang="en-US" sz="3200" b="0" i="0" u="none" strike="noStrike" spc="0">
          <a:solidFill>
            <a:srgbClr val="000000"/>
          </a:solidFill>
          <a:latin typeface="Calibri" pitchFamily="18"/>
        </a:defRPr>
      </a:lvl5pPr>
      <a:lvl6pPr lvl="5">
        <a:buSzPct val="45000"/>
        <a:buFont typeface="StarSymbol"/>
        <a:buChar char="●"/>
        <a:tabLst/>
        <a:defRPr lang="en-US" sz="3200" b="0" i="0" u="none" strike="noStrike" spc="0">
          <a:solidFill>
            <a:srgbClr val="000000"/>
          </a:solidFill>
          <a:latin typeface="Calibri" pitchFamily="18"/>
        </a:defRPr>
      </a:lvl6pPr>
      <a:lvl7pPr lvl="6">
        <a:buSzPct val="45000"/>
        <a:buFont typeface="StarSymbol"/>
        <a:buChar char="●"/>
        <a:tabLst/>
        <a:defRPr lang="en-US" sz="3200" b="0" i="0" u="none" strike="noStrike" spc="0">
          <a:solidFill>
            <a:srgbClr val="000000"/>
          </a:solidFill>
          <a:latin typeface="Calibri" pitchFamily="18"/>
        </a:defRPr>
      </a:lvl7pPr>
      <a:lvl8pPr lvl="7">
        <a:buSzPct val="45000"/>
        <a:buFont typeface="StarSymbol"/>
        <a:buChar char="●"/>
        <a:tabLst/>
        <a:defRPr lang="en-US" sz="3200" b="0" i="0" u="none" strike="noStrike" spc="0">
          <a:solidFill>
            <a:srgbClr val="000000"/>
          </a:solidFill>
          <a:latin typeface="Calibri" pitchFamily="18"/>
        </a:defRPr>
      </a:lvl8pPr>
      <a:lvl9pPr marL="0" marR="0" lvl="0" indent="0" algn="l" rtl="0" hangingPunct="1">
        <a:spcBef>
          <a:spcPts val="638"/>
        </a:spcBef>
        <a:spcAft>
          <a:spcPts val="1417"/>
        </a:spcAft>
        <a:buSzPct val="45000"/>
        <a:buFont typeface="Arial" pitchFamily="32"/>
        <a:buChar char="•"/>
        <a:tabLst/>
        <a:defRPr lang="en-US" sz="3200" b="0" i="0" u="none" strike="noStrike" spc="0">
          <a:solidFill>
            <a:srgbClr val="000000"/>
          </a:solidFill>
          <a:latin typeface="Calibri" pitchFamily="18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wandling.ne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i.com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BivxKxbB3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Walsingham Sail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14600" y="274680"/>
            <a:ext cx="6171840" cy="11426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Walsingham Sailing	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2209680"/>
            <a:ext cx="8152920" cy="3916080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9pPr>
          </a:lstStyle>
          <a:p>
            <a:pPr marL="0" lvl="0" indent="0">
              <a:spcBef>
                <a:spcPts val="638"/>
              </a:spcBef>
              <a:buFont typeface="Arial" pitchFamily="32"/>
              <a:buChar char="•"/>
            </a:pPr>
            <a:r>
              <a:rPr lang="en-US" dirty="0">
                <a:latin typeface="Calibri" pitchFamily="18"/>
              </a:rPr>
              <a:t>Team Meeting – </a:t>
            </a:r>
            <a:r>
              <a:rPr lang="en-US" dirty="0" smtClean="0">
                <a:latin typeface="Calibri" pitchFamily="18"/>
              </a:rPr>
              <a:t>27August</a:t>
            </a:r>
            <a:endParaRPr lang="en-US" dirty="0">
              <a:latin typeface="Calibri" pitchFamily="18"/>
            </a:endParaRPr>
          </a:p>
          <a:p>
            <a:pPr marL="0" lvl="1" indent="0">
              <a:spcBef>
                <a:spcPts val="558"/>
              </a:spcBef>
              <a:spcAft>
                <a:spcPts val="1417"/>
              </a:spcAft>
              <a:buFont typeface="Arial" pitchFamily="32"/>
            </a:pPr>
            <a:r>
              <a:rPr lang="en-US" sz="2800" dirty="0">
                <a:latin typeface="Calibri" pitchFamily="18"/>
              </a:rPr>
              <a:t>Coach – John </a:t>
            </a:r>
            <a:r>
              <a:rPr lang="en-US" sz="2800" dirty="0" err="1">
                <a:latin typeface="Calibri" pitchFamily="18"/>
              </a:rPr>
              <a:t>Wandling</a:t>
            </a:r>
            <a:r>
              <a:rPr lang="en-US" sz="2800" dirty="0">
                <a:latin typeface="Calibri" pitchFamily="18"/>
              </a:rPr>
              <a:t> (wandling42@gmail.com)</a:t>
            </a:r>
          </a:p>
          <a:p>
            <a:pPr marL="0" lvl="1" indent="0">
              <a:spcBef>
                <a:spcPts val="558"/>
              </a:spcBef>
              <a:spcAft>
                <a:spcPts val="1417"/>
              </a:spcAft>
              <a:buFont typeface="Arial" pitchFamily="32"/>
            </a:pPr>
            <a:r>
              <a:rPr lang="en-US" sz="2800" dirty="0">
                <a:latin typeface="Calibri" pitchFamily="18"/>
              </a:rPr>
              <a:t>Home – 757 238 3267</a:t>
            </a:r>
          </a:p>
          <a:p>
            <a:pPr marL="0" lvl="1" indent="0">
              <a:spcBef>
                <a:spcPts val="558"/>
              </a:spcBef>
              <a:spcAft>
                <a:spcPts val="1417"/>
              </a:spcAft>
              <a:buFont typeface="Arial" pitchFamily="32"/>
            </a:pPr>
            <a:r>
              <a:rPr lang="en-US" sz="2800" dirty="0">
                <a:latin typeface="Calibri" pitchFamily="18"/>
              </a:rPr>
              <a:t>Cell – 757 615 7979</a:t>
            </a:r>
          </a:p>
          <a:p>
            <a:pPr marL="0" lvl="1" indent="0">
              <a:spcBef>
                <a:spcPts val="558"/>
              </a:spcBef>
              <a:spcAft>
                <a:spcPts val="1417"/>
              </a:spcAft>
              <a:buFont typeface="Arial" pitchFamily="32"/>
            </a:pPr>
            <a:r>
              <a:rPr lang="en-US" sz="2800" dirty="0">
                <a:latin typeface="Calibri" pitchFamily="18"/>
                <a:hlinkClick r:id="rId3"/>
              </a:rPr>
              <a:t>www.jwandling.net</a:t>
            </a:r>
          </a:p>
          <a:p>
            <a:pPr marL="0" lvl="1" indent="0">
              <a:spcBef>
                <a:spcPts val="558"/>
              </a:spcBef>
              <a:spcAft>
                <a:spcPts val="1417"/>
              </a:spcAft>
              <a:buFont typeface="Arial" pitchFamily="32"/>
            </a:pPr>
            <a:r>
              <a:rPr lang="en-US" sz="2800" dirty="0">
                <a:latin typeface="Calibri" pitchFamily="18"/>
              </a:rPr>
              <a:t>Serious about sailing, serious about having fun</a:t>
            </a:r>
          </a:p>
          <a:p>
            <a:pPr marL="0" lvl="1" indent="0">
              <a:spcBef>
                <a:spcPts val="558"/>
              </a:spcBef>
              <a:spcAft>
                <a:spcPts val="1417"/>
              </a:spcAft>
              <a:buFont typeface="Arial" pitchFamily="32"/>
            </a:pPr>
            <a:r>
              <a:rPr lang="en-US" sz="2800" dirty="0">
                <a:latin typeface="Calibri" pitchFamily="18"/>
              </a:rPr>
              <a:t>Please fill out contact sheet</a:t>
            </a:r>
          </a:p>
          <a:p>
            <a:pPr marL="457200" lvl="0" indent="0">
              <a:buNone/>
            </a:pPr>
            <a:endParaRPr lang="en-US" sz="2800" dirty="0">
              <a:latin typeface="Calibri" pitchFamily="18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57200" y="228600"/>
            <a:ext cx="1807919" cy="1807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460472"/>
            <a:ext cx="2286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Sailing Packing List:</a:t>
            </a:r>
            <a:br>
              <a:rPr lang="en-US" u="sng" dirty="0"/>
            </a:br>
            <a:r>
              <a:rPr lang="en-US" u="sng" dirty="0"/>
              <a:t/>
            </a:r>
            <a:br>
              <a:rPr lang="en-US" u="sng" dirty="0"/>
            </a:br>
            <a:r>
              <a:rPr lang="en-US" dirty="0"/>
              <a:t>Lifejacket</a:t>
            </a:r>
            <a:br>
              <a:rPr lang="en-US" dirty="0"/>
            </a:br>
            <a:r>
              <a:rPr lang="en-US" dirty="0"/>
              <a:t>Helmet</a:t>
            </a:r>
            <a:br>
              <a:rPr lang="en-US" dirty="0"/>
            </a:br>
            <a:r>
              <a:rPr lang="en-US" dirty="0"/>
              <a:t>Swimsuit</a:t>
            </a:r>
            <a:br>
              <a:rPr lang="en-US" dirty="0"/>
            </a:br>
            <a:r>
              <a:rPr lang="en-US" dirty="0"/>
              <a:t>Water Shoes</a:t>
            </a:r>
            <a:br>
              <a:rPr lang="en-US" dirty="0"/>
            </a:br>
            <a:r>
              <a:rPr lang="en-US" dirty="0"/>
              <a:t>Water Bottle</a:t>
            </a:r>
            <a:br>
              <a:rPr lang="en-US" dirty="0"/>
            </a:br>
            <a:r>
              <a:rPr lang="en-US" dirty="0"/>
              <a:t>Sunglasses</a:t>
            </a:r>
            <a:br>
              <a:rPr lang="en-US" dirty="0"/>
            </a:br>
            <a:r>
              <a:rPr lang="en-US" dirty="0"/>
              <a:t>Rash-shirt</a:t>
            </a:r>
            <a:br>
              <a:rPr lang="en-US" dirty="0"/>
            </a:br>
            <a:r>
              <a:rPr lang="en-US" dirty="0"/>
              <a:t>Sunscreen</a:t>
            </a:r>
            <a:br>
              <a:rPr lang="en-US" dirty="0"/>
            </a:br>
            <a:r>
              <a:rPr lang="en-US" dirty="0"/>
              <a:t>Whistle</a:t>
            </a:r>
            <a:br>
              <a:rPr lang="en-US" dirty="0"/>
            </a:br>
            <a:r>
              <a:rPr lang="en-US" dirty="0"/>
              <a:t>Bailer</a:t>
            </a:r>
            <a:br>
              <a:rPr lang="en-US" dirty="0"/>
            </a:br>
            <a:r>
              <a:rPr lang="en-US" dirty="0"/>
              <a:t>Sailing </a:t>
            </a:r>
            <a:r>
              <a:rPr lang="en-US" dirty="0" smtClean="0"/>
              <a:t>Gloves</a:t>
            </a:r>
          </a:p>
          <a:p>
            <a:r>
              <a:rPr lang="en-US" dirty="0" smtClean="0"/>
              <a:t>18” ribbon or yarn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52800" y="1981200"/>
            <a:ext cx="5105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Note:</a:t>
            </a:r>
          </a:p>
          <a:p>
            <a:r>
              <a:rPr lang="en-US" dirty="0" smtClean="0"/>
              <a:t>(1)  </a:t>
            </a:r>
            <a:r>
              <a:rPr lang="en-US" dirty="0" smtClean="0">
                <a:hlinkClick r:id="rId2"/>
              </a:rPr>
              <a:t>REI </a:t>
            </a:r>
            <a:r>
              <a:rPr lang="en-US" dirty="0" smtClean="0"/>
              <a:t>lists a whitewater helmet for under $30.00 that would be suitable.</a:t>
            </a:r>
            <a:br>
              <a:rPr lang="en-US" dirty="0" smtClean="0"/>
            </a:br>
            <a:r>
              <a:rPr lang="en-US" dirty="0" smtClean="0"/>
              <a:t>(2)  They have a nice compact life jacket for about $100.00. Please pick a bright color.</a:t>
            </a:r>
            <a:br>
              <a:rPr lang="en-US" dirty="0" smtClean="0"/>
            </a:br>
            <a:r>
              <a:rPr lang="en-US" dirty="0" smtClean="0"/>
              <a:t>(3)  Get “</a:t>
            </a:r>
            <a:r>
              <a:rPr lang="en-US" dirty="0" err="1" smtClean="0"/>
              <a:t>croakies</a:t>
            </a:r>
            <a:r>
              <a:rPr lang="en-US" dirty="0" smtClean="0"/>
              <a:t>” for your sunglasses or some type that stay with you.</a:t>
            </a:r>
            <a:br>
              <a:rPr lang="en-US" dirty="0" smtClean="0"/>
            </a:br>
            <a:r>
              <a:rPr lang="en-US" dirty="0" smtClean="0"/>
              <a:t>(4)  Attach your whistle to your life jacket with a lanyard.</a:t>
            </a:r>
            <a:br>
              <a:rPr lang="en-US" dirty="0" smtClean="0"/>
            </a:br>
            <a:r>
              <a:rPr lang="en-US" dirty="0" smtClean="0"/>
              <a:t>(5)  You can make a suitable bailer by cutting the top off of a plastic bleach or detergent bottle, keep the handle intact so you can “scoop” water out of your boat.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04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/V Pis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S/V Pisces</a:t>
            </a:r>
          </a:p>
        </p:txBody>
      </p:sp>
      <p:pic>
        <p:nvPicPr>
          <p:cNvPr id="1026" name="Picture 2" descr="Image may contain: ocean, boat, sky, outdoor, water and na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385537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J Roll T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FJ Roll Tack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9pPr>
          </a:lstStyle>
          <a:p>
            <a:pPr marL="0" lvl="0" indent="0">
              <a:spcBef>
                <a:spcPts val="638"/>
              </a:spcBef>
              <a:buNone/>
            </a:pPr>
            <a:endParaRPr lang="en-US" dirty="0">
              <a:latin typeface="Calibri" pitchFamily="18"/>
            </a:endParaRPr>
          </a:p>
          <a:p>
            <a:pPr marL="0" lvl="0" indent="0">
              <a:spcBef>
                <a:spcPts val="638"/>
              </a:spcBef>
              <a:buNone/>
            </a:pPr>
            <a:r>
              <a:rPr lang="en-US">
                <a:latin typeface="Calibri" pitchFamily="18"/>
                <a:hlinkClick r:id="rId3"/>
              </a:rPr>
              <a:t>https://www.youtube.com/watch?v=hBivxKxbB3A</a:t>
            </a:r>
          </a:p>
          <a:p>
            <a:pPr marL="0" lvl="0" indent="0">
              <a:spcBef>
                <a:spcPts val="638"/>
              </a:spcBef>
              <a:buNone/>
            </a:pPr>
            <a:endParaRPr lang="en-US" dirty="0">
              <a:latin typeface="Calibri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basic text – &#10;Peter and JJ Is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09480" y="609480"/>
            <a:ext cx="8229240" cy="11426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The basic text – </a:t>
            </a:r>
            <a:br>
              <a:rPr lang="en-US"/>
            </a:br>
            <a:r>
              <a:rPr lang="en-US"/>
              <a:t>Peter and JJ Isler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95479" y="1981080"/>
            <a:ext cx="3200040" cy="409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Beginn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The Beginner Text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29880" y="1600200"/>
            <a:ext cx="3683879" cy="4525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veryone reads th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Everyone reads this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62320" y="1653480"/>
            <a:ext cx="4137480" cy="4137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The Rules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09040" y="1600200"/>
            <a:ext cx="4525560" cy="4525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J – Flying Jun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FJ – Flying Junior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62320" y="1905120"/>
            <a:ext cx="4442040" cy="3908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63639" y="3098879"/>
            <a:ext cx="7543440" cy="252971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n-US"/>
              <a:t>Governs sailboat racing in US</a:t>
            </a:r>
            <a:br>
              <a:rPr lang="en-US"/>
            </a:br>
            <a:r>
              <a:rPr lang="en-US"/>
              <a:t>World Sailing (former ISAF)</a:t>
            </a:r>
            <a:br>
              <a:rPr lang="en-US"/>
            </a:br>
            <a:r>
              <a:rPr lang="en-US"/>
              <a:t>www.ussailing.org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90719" y="838080"/>
            <a:ext cx="1437840" cy="1437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Our Focus This F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Our Focus This Fall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9pPr>
          </a:lstStyle>
          <a:p>
            <a:pPr marL="0" lvl="0" indent="0">
              <a:spcBef>
                <a:spcPts val="638"/>
              </a:spcBef>
              <a:buFont typeface="Arial" pitchFamily="32"/>
              <a:buChar char="•"/>
            </a:pPr>
            <a:r>
              <a:rPr lang="en-US">
                <a:latin typeface="Calibri" pitchFamily="18"/>
              </a:rPr>
              <a:t>Boat Handling – Tack, Jibe, Points of sail</a:t>
            </a:r>
          </a:p>
          <a:p>
            <a:pPr marL="0" lvl="0" indent="0">
              <a:spcBef>
                <a:spcPts val="638"/>
              </a:spcBef>
              <a:buFont typeface="Arial" pitchFamily="32"/>
              <a:buChar char="•"/>
            </a:pPr>
            <a:r>
              <a:rPr lang="en-US">
                <a:latin typeface="Calibri" pitchFamily="18"/>
              </a:rPr>
              <a:t>Race Management – Starting, Strategy and Tactics</a:t>
            </a:r>
          </a:p>
          <a:p>
            <a:pPr marL="0" lvl="0" indent="0">
              <a:spcBef>
                <a:spcPts val="638"/>
              </a:spcBef>
              <a:buFont typeface="Arial" pitchFamily="32"/>
              <a:buChar char="•"/>
            </a:pPr>
            <a:r>
              <a:rPr lang="en-US">
                <a:latin typeface="Calibri" pitchFamily="18"/>
              </a:rPr>
              <a:t>Team Racing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7513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Walsingham</a:t>
            </a:r>
            <a:r>
              <a:rPr lang="en-US" dirty="0"/>
              <a:t> Academy Sailing</a:t>
            </a:r>
          </a:p>
          <a:p>
            <a:endParaRPr lang="en-US" dirty="0"/>
          </a:p>
          <a:p>
            <a:r>
              <a:rPr lang="en-US" dirty="0"/>
              <a:t>A typical practice Day:</a:t>
            </a:r>
          </a:p>
          <a:p>
            <a:endParaRPr lang="en-US" dirty="0"/>
          </a:p>
          <a:p>
            <a:r>
              <a:rPr lang="en-US" dirty="0"/>
              <a:t>3:30 pm  - Sailors Arrive at HYC and get ready.</a:t>
            </a:r>
          </a:p>
          <a:p>
            <a:r>
              <a:rPr lang="en-US" dirty="0"/>
              <a:t>4:00 pm  - Chalk talk  *Sailors expected to be dressed</a:t>
            </a:r>
          </a:p>
          <a:p>
            <a:r>
              <a:rPr lang="en-US" dirty="0" smtClean="0"/>
              <a:t>4:15pm  </a:t>
            </a:r>
            <a:r>
              <a:rPr lang="en-US" dirty="0"/>
              <a:t>- Sailors rig boats, sail to practice area</a:t>
            </a:r>
          </a:p>
          <a:p>
            <a:r>
              <a:rPr lang="en-US" smtClean="0"/>
              <a:t>4:30 </a:t>
            </a:r>
            <a:r>
              <a:rPr lang="en-US" dirty="0"/>
              <a:t>- 6:00 pm - Practice on Water</a:t>
            </a:r>
          </a:p>
          <a:p>
            <a:r>
              <a:rPr lang="en-US" dirty="0"/>
              <a:t>6:00 pm  -  Sailors on shore - </a:t>
            </a:r>
            <a:r>
              <a:rPr lang="en-US" dirty="0" err="1"/>
              <a:t>downrig</a:t>
            </a:r>
            <a:r>
              <a:rPr lang="en-US" dirty="0"/>
              <a:t> boats</a:t>
            </a:r>
          </a:p>
          <a:p>
            <a:r>
              <a:rPr lang="en-US" dirty="0"/>
              <a:t>6:15 pm  -  Practice de-brief, </a:t>
            </a:r>
          </a:p>
          <a:p>
            <a:r>
              <a:rPr lang="en-US" dirty="0"/>
              <a:t>6:30 pm  -  Sailors depart/get picked up </a:t>
            </a:r>
          </a:p>
          <a:p>
            <a:endParaRPr lang="en-US" dirty="0"/>
          </a:p>
          <a:p>
            <a:r>
              <a:rPr lang="en-US" dirty="0"/>
              <a:t>NOTE:  If you are picked up by other than a parent, please have a note </a:t>
            </a:r>
            <a:r>
              <a:rPr lang="en-US" dirty="0" smtClean="0"/>
              <a:t> </a:t>
            </a:r>
            <a:r>
              <a:rPr lang="en-US" dirty="0"/>
              <a:t>from a parent or guardian indicating the name of the person </a:t>
            </a:r>
            <a:r>
              <a:rPr lang="en-US" dirty="0" smtClean="0"/>
              <a:t>picking </a:t>
            </a:r>
            <a:r>
              <a:rPr lang="en-US" dirty="0"/>
              <a:t>you up and the date.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77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204</Words>
  <Application>Microsoft Office PowerPoint</Application>
  <PresentationFormat>On-screen Show (4:3)</PresentationFormat>
  <Paragraphs>39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</vt:lpstr>
      <vt:lpstr>Walsingham Sailing </vt:lpstr>
      <vt:lpstr>The basic text –  Peter and JJ Isler</vt:lpstr>
      <vt:lpstr>The Beginner Text</vt:lpstr>
      <vt:lpstr>Everyone reads this</vt:lpstr>
      <vt:lpstr>The Rules</vt:lpstr>
      <vt:lpstr>FJ – Flying Junior</vt:lpstr>
      <vt:lpstr>Governs sailboat racing in US World Sailing (former ISAF) www.ussailing.org</vt:lpstr>
      <vt:lpstr>Our Focus This Fall</vt:lpstr>
      <vt:lpstr>PowerPoint Presentation</vt:lpstr>
      <vt:lpstr>PowerPoint Presentation</vt:lpstr>
      <vt:lpstr>S/V Pisces</vt:lpstr>
      <vt:lpstr>FJ Roll Tack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Walsingham Sailing</dc:title>
  <dc:creator>John</dc:creator>
  <cp:lastModifiedBy>John</cp:lastModifiedBy>
  <cp:revision>4</cp:revision>
  <dcterms:modified xsi:type="dcterms:W3CDTF">2019-08-25T18:54:15Z</dcterms:modified>
</cp:coreProperties>
</file>